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88" r:id="rId4"/>
    <p:sldId id="286" r:id="rId5"/>
    <p:sldId id="290" r:id="rId6"/>
    <p:sldId id="259" r:id="rId7"/>
    <p:sldId id="260" r:id="rId8"/>
    <p:sldId id="292" r:id="rId9"/>
    <p:sldId id="261" r:id="rId10"/>
    <p:sldId id="262" r:id="rId11"/>
    <p:sldId id="293" r:id="rId12"/>
    <p:sldId id="296" r:id="rId13"/>
    <p:sldId id="295" r:id="rId14"/>
    <p:sldId id="294" r:id="rId15"/>
    <p:sldId id="297" r:id="rId16"/>
    <p:sldId id="263" r:id="rId17"/>
    <p:sldId id="264" r:id="rId18"/>
    <p:sldId id="265" r:id="rId19"/>
    <p:sldId id="289" r:id="rId20"/>
    <p:sldId id="270" r:id="rId21"/>
    <p:sldId id="29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8" autoAdjust="0"/>
    <p:restoredTop sz="94660"/>
  </p:normalViewPr>
  <p:slideViewPr>
    <p:cSldViewPr>
      <p:cViewPr varScale="1">
        <p:scale>
          <a:sx n="70" d="100"/>
          <a:sy n="70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BECC1-3A9B-4EE7-8753-59A34148AF31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F728-D606-42EF-919D-28B70701E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F1FBA-A500-4C56-8B1E-ACABD18866FA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CF343-6466-4F2B-BF25-3A0C48CE3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CA6CB-26D9-4AD5-9346-85DBE959B631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91EA5-7B5D-4FC9-AAEB-3F917C76A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5164138" y="6249988"/>
            <a:ext cx="3786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D7339-8FD3-4DD9-A4B9-E7499FCD7B28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93675" y="6249988"/>
            <a:ext cx="37861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CC4C4-24E4-48E3-92F4-BBDB2249D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A1D1B-5D20-4805-9DA8-A798F06D33DE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C03A2-C550-4B8A-9DA2-5508A9C41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B41BC-FE33-434E-A44E-D7AB06734D83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70DB0-8558-42A7-8B4F-D27CB3554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6E98-6497-40FC-93BE-67D02B967A5F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75FCD-A08F-4294-8113-3E45B1987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CA71-4F70-4ADB-8319-44D2B70D1C96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90D20-2CE2-4491-94BD-9A754A756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641C1-A486-4360-90EF-5C71AC9B0B3E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A947E-AF35-4457-8327-4211CBED0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A428-BD17-452C-BA29-857B4404C5E0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01EB4-50AC-453D-83EE-D77AD0BF8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A305-1754-4238-BD9C-478E135B57FB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691E-C5B0-467B-8135-555A4DBFE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F2B9A-79FA-4FB7-AD81-3FA144638F68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3AE9E-A9DA-47F5-9ADC-C2BCAD3C7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03164-0A5E-4859-AD1D-9081697A355D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D5054E-3AE7-41D9-832D-F6B167532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1" r:id="rId2"/>
    <p:sldLayoutId id="2147483674" r:id="rId3"/>
    <p:sldLayoutId id="2147483670" r:id="rId4"/>
    <p:sldLayoutId id="2147483669" r:id="rId5"/>
    <p:sldLayoutId id="2147483668" r:id="rId6"/>
    <p:sldLayoutId id="2147483675" r:id="rId7"/>
    <p:sldLayoutId id="2147483676" r:id="rId8"/>
    <p:sldLayoutId id="2147483677" r:id="rId9"/>
    <p:sldLayoutId id="2147483667" r:id="rId10"/>
    <p:sldLayoutId id="2147483678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26209s006.edusite.r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95288" y="260350"/>
            <a:ext cx="8280400" cy="936625"/>
          </a:xfrm>
        </p:spPr>
        <p:txBody>
          <a:bodyPr/>
          <a:lstStyle/>
          <a:p>
            <a:r>
              <a:rPr lang="ru-RU" b="1" smtClean="0">
                <a:latin typeface="Georgia" pitchFamily="18" charset="0"/>
              </a:rPr>
              <a:t>«</a:t>
            </a:r>
            <a:r>
              <a:rPr lang="ru-RU" b="1" smtClean="0">
                <a:latin typeface="Arial" charset="0"/>
              </a:rPr>
              <a:t>Визитная карточка школы</a:t>
            </a:r>
            <a:r>
              <a:rPr lang="ru-RU" b="1" smtClean="0">
                <a:latin typeface="Georgia" pitchFamily="18" charset="0"/>
              </a:rPr>
              <a:t>» </a:t>
            </a:r>
            <a:endParaRPr lang="ru-RU" smtClean="0">
              <a:latin typeface="Georgia" pitchFamily="18" charset="0"/>
            </a:endParaRPr>
          </a:p>
        </p:txBody>
      </p:sp>
      <p:pic>
        <p:nvPicPr>
          <p:cNvPr id="13318" name="Picture 6" descr="4Ai5HzgPDx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5700"/>
            <a:ext cx="9144000" cy="532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2674938"/>
            <a:ext cx="8642350" cy="3451225"/>
          </a:xfrm>
        </p:spPr>
        <p:txBody>
          <a:bodyPr rtlCol="0"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/>
              <a:t>Коллегиальные </a:t>
            </a:r>
            <a:r>
              <a:rPr lang="ru-RU" b="1" dirty="0"/>
              <a:t>органы управления:</a:t>
            </a:r>
          </a:p>
          <a:p>
            <a:pPr lvl="1" indent="-274320" fontAlgn="auto">
              <a:spcAft>
                <a:spcPts val="0"/>
              </a:spcAft>
              <a:defRPr/>
            </a:pPr>
            <a:r>
              <a:rPr lang="ru-RU" dirty="0"/>
              <a:t>      общее собрание работников;</a:t>
            </a:r>
          </a:p>
          <a:p>
            <a:pPr lvl="1" indent="-274320" fontAlgn="auto">
              <a:spcAft>
                <a:spcPts val="0"/>
              </a:spcAft>
              <a:defRPr/>
            </a:pPr>
            <a:r>
              <a:rPr lang="ru-RU" dirty="0"/>
              <a:t>      педагогический совет; </a:t>
            </a:r>
          </a:p>
          <a:p>
            <a:pPr lvl="1" indent="-274320" fontAlgn="auto">
              <a:spcAft>
                <a:spcPts val="0"/>
              </a:spcAft>
              <a:defRPr/>
            </a:pPr>
            <a:r>
              <a:rPr lang="ru-RU" dirty="0"/>
              <a:t>      управляющий совет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/>
              <a:t>Управляющий совет: </a:t>
            </a:r>
            <a:endParaRPr lang="ru-RU" b="1" dirty="0"/>
          </a:p>
          <a:p>
            <a:pPr lvl="1" indent="-274320" fontAlgn="auto">
              <a:spcAft>
                <a:spcPts val="0"/>
              </a:spcAft>
              <a:defRPr/>
            </a:pPr>
            <a:r>
              <a:rPr lang="ru-RU" dirty="0" smtClean="0"/>
              <a:t>контроль </a:t>
            </a:r>
            <a:r>
              <a:rPr lang="ru-RU" dirty="0"/>
              <a:t>за здоровьем и безопасными условиями обучения, воспитания и труда в школе; </a:t>
            </a:r>
          </a:p>
          <a:p>
            <a:pPr lvl="1" indent="-274320" fontAlgn="auto">
              <a:spcAft>
                <a:spcPts val="0"/>
              </a:spcAft>
              <a:defRPr/>
            </a:pPr>
            <a:r>
              <a:rPr lang="ru-RU" dirty="0" smtClean="0"/>
              <a:t>способствование  </a:t>
            </a:r>
            <a:r>
              <a:rPr lang="ru-RU" dirty="0"/>
              <a:t>привлечению дополнительных источников финансирования; </a:t>
            </a:r>
          </a:p>
          <a:p>
            <a:pPr lvl="1" indent="-274320" fontAlgn="auto">
              <a:spcAft>
                <a:spcPts val="0"/>
              </a:spcAft>
              <a:defRPr/>
            </a:pPr>
            <a:r>
              <a:rPr lang="ru-RU" dirty="0" smtClean="0"/>
              <a:t>обеспечение </a:t>
            </a:r>
            <a:r>
              <a:rPr lang="ru-RU" dirty="0"/>
              <a:t>максимальной открытости школы. 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ru-RU" sz="3200" b="1" kern="1200" dirty="0">
                <a:latin typeface="+mj-lt"/>
                <a:ea typeface="+mj-ea"/>
                <a:cs typeface="+mj-cs"/>
              </a:rPr>
              <a:t>Органы государственно-общественного управления и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ъект 1"/>
          <p:cNvSpPr>
            <a:spLocks noGrp="1"/>
          </p:cNvSpPr>
          <p:nvPr>
            <p:ph idx="4294967295"/>
          </p:nvPr>
        </p:nvSpPr>
        <p:spPr>
          <a:xfrm>
            <a:off x="250825" y="2060575"/>
            <a:ext cx="8642350" cy="2049463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1800" smtClean="0">
                <a:latin typeface="Georgia" pitchFamily="18" charset="0"/>
              </a:rPr>
              <a:t>Школа полностью укомплектована необходимыми педагогическими кадрами. В школе работают педагоги, образовательный уровень которых достаточно высок: высшее образование имеют 80% педагогических работников. Уровень квалификации педагогов достаточно высок: 27 педагогов имеют высшую и 12 – первую  квалификационные категории,  8 – соответствуют занимаемой должности,  7 – без  категории.</a:t>
            </a:r>
          </a:p>
          <a:p>
            <a:pPr marL="0" indent="0">
              <a:buFont typeface="Symbol" pitchFamily="18" charset="2"/>
              <a:buNone/>
            </a:pPr>
            <a:endParaRPr lang="ru-RU" sz="1800" smtClean="0">
              <a:latin typeface="Georgia" pitchFamily="18" charset="0"/>
            </a:endParaRPr>
          </a:p>
        </p:txBody>
      </p:sp>
      <p:sp>
        <p:nvSpPr>
          <p:cNvPr id="5939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r>
              <a:rPr lang="ru-RU" b="1" smtClean="0"/>
              <a:t>Кадровый состав</a:t>
            </a:r>
            <a:endParaRPr lang="ru-RU" smtClean="0"/>
          </a:p>
        </p:txBody>
      </p:sp>
      <p:graphicFrame>
        <p:nvGraphicFramePr>
          <p:cNvPr id="59396" name="Диаграмма 3"/>
          <p:cNvGraphicFramePr>
            <a:graphicFrameLocks/>
          </p:cNvGraphicFramePr>
          <p:nvPr/>
        </p:nvGraphicFramePr>
        <p:xfrm>
          <a:off x="273050" y="3883025"/>
          <a:ext cx="8670925" cy="2692400"/>
        </p:xfrm>
        <a:graphic>
          <a:graphicData uri="http://schemas.openxmlformats.org/presentationml/2006/ole">
            <p:oleObj spid="_x0000_s59396" r:id="rId3" imgW="8669263" imgH="269466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Заголовок 2"/>
          <p:cNvSpPr>
            <a:spLocks/>
          </p:cNvSpPr>
          <p:nvPr/>
        </p:nvSpPr>
        <p:spPr bwMode="auto">
          <a:xfrm>
            <a:off x="468313" y="333375"/>
            <a:ext cx="822960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FFFF"/>
                </a:solidFill>
                <a:latin typeface="Candara" pitchFamily="34" charset="0"/>
              </a:rPr>
              <a:t>Кадровый состав</a:t>
            </a:r>
            <a:endParaRPr lang="ru-RU" sz="4400">
              <a:solidFill>
                <a:srgbClr val="FFFFFF"/>
              </a:solidFill>
              <a:latin typeface="Candara" pitchFamily="34" charset="0"/>
            </a:endParaRPr>
          </a:p>
        </p:txBody>
      </p:sp>
      <p:sp>
        <p:nvSpPr>
          <p:cNvPr id="62470" name="Rectangle 6"/>
          <p:cNvSpPr>
            <a:spLocks noGrp="1"/>
          </p:cNvSpPr>
          <p:nvPr>
            <p:ph type="body" idx="1"/>
          </p:nvPr>
        </p:nvSpPr>
        <p:spPr>
          <a:xfrm>
            <a:off x="250825" y="2276475"/>
            <a:ext cx="8642350" cy="4248150"/>
          </a:xfrm>
        </p:spPr>
        <p:txBody>
          <a:bodyPr/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/>
              <a:t>СТАЖ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До 3 лет –  6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До 5 лет - 4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До 10 лет-  5 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До 20  лет - 9      </a:t>
            </a: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Свыше 20 лет – 39   Имеется тенденция старения коллектива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Категория по основной должности:</a:t>
            </a:r>
            <a:endParaRPr lang="ru-RU" sz="2000" smtClean="0"/>
          </a:p>
          <a:p>
            <a:pPr>
              <a:lnSpc>
                <a:spcPct val="80000"/>
              </a:lnSpc>
            </a:pPr>
            <a:r>
              <a:rPr lang="ru-RU" sz="2000" smtClean="0"/>
              <a:t>Высшая – 28  из них 1 кандидат педагогических наук  (44%)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Первая-  12  (19%)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Соответствие – 10  (15%)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Без категории – 13( 20%) педагоги, проработавшие не более 2 лет либо вышедшие после отпуска по уходу за ребенком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44" name="Диаграмма 3"/>
          <p:cNvGraphicFramePr>
            <a:graphicFrameLocks/>
          </p:cNvGraphicFramePr>
          <p:nvPr/>
        </p:nvGraphicFramePr>
        <p:xfrm>
          <a:off x="395288" y="2276475"/>
          <a:ext cx="8497887" cy="4127500"/>
        </p:xfrm>
        <a:graphic>
          <a:graphicData uri="http://schemas.openxmlformats.org/presentationml/2006/ole">
            <p:oleObj spid="_x0000_s61444" name="Диаграмма" r:id="rId3" imgW="4206605" imgH="2542252" progId="Excel.Chart.8">
              <p:embed/>
            </p:oleObj>
          </a:graphicData>
        </a:graphic>
      </p:graphicFrame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4700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ъект 1"/>
          <p:cNvSpPr>
            <a:spLocks noGrp="1"/>
          </p:cNvSpPr>
          <p:nvPr>
            <p:ph idx="4294967295"/>
          </p:nvPr>
        </p:nvSpPr>
        <p:spPr>
          <a:xfrm>
            <a:off x="250825" y="2133600"/>
            <a:ext cx="8642350" cy="1544638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mtClean="0"/>
              <a:t>Педагоги школы как в очно- заочной форме, так и в дистанционном режиме. Общий показатель прохождения курсов повышения квалификации по школе составляет 84%</a:t>
            </a:r>
          </a:p>
        </p:txBody>
      </p:sp>
      <p:sp>
        <p:nvSpPr>
          <p:cNvPr id="60419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Повышение квалификации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3716338"/>
          <a:ext cx="8569325" cy="2736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6786"/>
                <a:gridCol w="1269673"/>
                <a:gridCol w="1761246"/>
                <a:gridCol w="1761246"/>
              </a:tblGrid>
              <a:tr h="2736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Направления курсовой подготовки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 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 охвата курсовой подготовкой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72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 в 2016-2017 учебном году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Введение ФГОС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Модернизация образования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Менеджмент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Семинары, мастер-классы федерального и регионального уровня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Участие в вебинарах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g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780684">
            <a:off x="6024563" y="4138613"/>
            <a:ext cx="3527425" cy="2111375"/>
          </a:xfrm>
          <a:prstGeom prst="rect">
            <a:avLst/>
          </a:prstGeom>
          <a:noFill/>
        </p:spPr>
      </p:pic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4284663" y="338138"/>
            <a:ext cx="4402137" cy="1252537"/>
          </a:xfrm>
        </p:spPr>
        <p:txBody>
          <a:bodyPr/>
          <a:lstStyle/>
          <a:p>
            <a:r>
              <a:rPr lang="ru-RU" b="1" smtClean="0"/>
              <a:t>Награды:</a:t>
            </a:r>
            <a:endParaRPr lang="ru-RU" smtClean="0"/>
          </a:p>
        </p:txBody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250825" y="2420938"/>
            <a:ext cx="8496300" cy="41767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Почетный работник -  7 (Алферова Г. Р., Тарасенко Т.Н., Романенко С. В., Машенцева Л. Н, Донскова И. А., Кравец О. Г., Морозова О. А., Понамарева Л. А.)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Отличник просвещения- 1(Поделякина Г. С.)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Почетная грамота МО РФ- 1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Почетная грамота МО СК – 5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Почетная грамота Губернатора СК – 1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Почетная грамота Думы СК - 1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Почетная грамота Главы г. Буденновска - 2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Почетная грамота Думы г. Буденновска – 3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Грамота ОО АМБР - 18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Победители нац. проекта «Образование» - 2 </a:t>
            </a:r>
            <a:br>
              <a:rPr lang="ru-RU" sz="2000" smtClean="0"/>
            </a:br>
            <a:r>
              <a:rPr lang="ru-RU" sz="2000" smtClean="0"/>
              <a:t>(Солодкина С. В., Донскова И. А., Богдан Н. А)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300788" y="2924175"/>
            <a:ext cx="2592387" cy="3457575"/>
          </a:xfrm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200" b="1" dirty="0" smtClean="0">
                <a:latin typeface="Georgia" pitchFamily="18" charset="0"/>
              </a:rPr>
              <a:t>Статистика сайта 26209s006.edusite.ru</a:t>
            </a:r>
            <a:endParaRPr lang="ru-RU" sz="1200" dirty="0" smtClean="0">
              <a:latin typeface="Georgia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200" b="1" dirty="0" smtClean="0">
                <a:latin typeface="Georgia" pitchFamily="18" charset="0"/>
              </a:rPr>
              <a:t>(аналитические данные)</a:t>
            </a:r>
            <a:endParaRPr lang="ru-RU" sz="1200" dirty="0" smtClean="0">
              <a:latin typeface="Georgia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1200" dirty="0" smtClean="0">
              <a:latin typeface="Georgia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200" b="1" dirty="0" smtClean="0">
                <a:latin typeface="Georgia" pitchFamily="18" charset="0"/>
              </a:rPr>
              <a:t>Примерные данные за день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Georgia" pitchFamily="18" charset="0"/>
              </a:rPr>
              <a:t>Посетителей: </a:t>
            </a:r>
            <a:r>
              <a:rPr lang="ru-RU" sz="1200" dirty="0" smtClean="0">
                <a:latin typeface="Georgia" pitchFamily="18" charset="0"/>
              </a:rPr>
              <a:t>6 813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Georgia" pitchFamily="18" charset="0"/>
              </a:rPr>
              <a:t>Просмотров:</a:t>
            </a:r>
            <a:r>
              <a:rPr lang="ru-RU" sz="1200" dirty="0" smtClean="0">
                <a:latin typeface="Georgia" pitchFamily="18" charset="0"/>
              </a:rPr>
              <a:t>27 253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1200" b="1" dirty="0" smtClean="0">
              <a:latin typeface="Georgia" pitchFamily="18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200" b="1" dirty="0" smtClean="0">
                <a:latin typeface="Georgia" pitchFamily="18" charset="0"/>
              </a:rPr>
              <a:t>Примерные данные за месяц</a:t>
            </a:r>
            <a:endParaRPr lang="ru-RU" sz="1200" dirty="0" smtClean="0">
              <a:latin typeface="Georgia" pitchFamily="18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Georgia" pitchFamily="18" charset="0"/>
              </a:rPr>
              <a:t>Посетителей:</a:t>
            </a:r>
            <a:r>
              <a:rPr lang="ru-RU" sz="1200" dirty="0" smtClean="0">
                <a:latin typeface="Georgia" pitchFamily="18" charset="0"/>
              </a:rPr>
              <a:t>204 400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Georgia" pitchFamily="18" charset="0"/>
              </a:rPr>
              <a:t>Просмотров:</a:t>
            </a:r>
            <a:r>
              <a:rPr lang="ru-RU" sz="1200" dirty="0" smtClean="0">
                <a:latin typeface="Georgia" pitchFamily="18" charset="0"/>
              </a:rPr>
              <a:t>817 590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1200" b="1" dirty="0" smtClean="0">
              <a:latin typeface="Georgia" pitchFamily="18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200" b="1" dirty="0" smtClean="0">
                <a:latin typeface="Georgia" pitchFamily="18" charset="0"/>
              </a:rPr>
              <a:t>Примерные данные за год</a:t>
            </a:r>
            <a:endParaRPr lang="ru-RU" sz="1200" dirty="0" smtClean="0">
              <a:latin typeface="Georgia" pitchFamily="18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Georgia" pitchFamily="18" charset="0"/>
              </a:rPr>
              <a:t>Посетителей: </a:t>
            </a:r>
            <a:r>
              <a:rPr lang="ru-RU" sz="1200" dirty="0" smtClean="0">
                <a:latin typeface="Georgia" pitchFamily="18" charset="0"/>
              </a:rPr>
              <a:t>2 486 862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Georgia" pitchFamily="18" charset="0"/>
              </a:rPr>
              <a:t>Просмотров: </a:t>
            </a:r>
            <a:r>
              <a:rPr lang="ru-RU" sz="1200" dirty="0" smtClean="0">
                <a:latin typeface="Georgia" pitchFamily="18" charset="0"/>
              </a:rPr>
              <a:t>9 947 345</a:t>
            </a:r>
            <a:endParaRPr lang="ru-RU" sz="1200" dirty="0">
              <a:latin typeface="Georgia" pitchFamily="18" charset="0"/>
            </a:endParaRPr>
          </a:p>
        </p:txBody>
      </p:sp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91513" cy="1252537"/>
          </a:xfrm>
        </p:spPr>
        <p:txBody>
          <a:bodyPr/>
          <a:lstStyle/>
          <a:p>
            <a:r>
              <a:rPr lang="ru-RU" sz="4800" b="1" smtClean="0"/>
              <a:t>Сайт</a:t>
            </a:r>
            <a:r>
              <a:rPr lang="ru-RU" b="1" smtClean="0"/>
              <a:t> учреждения</a:t>
            </a:r>
            <a:endParaRPr lang="ru-RU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 t="8752" r="1274" b="8546"/>
          <a:stretch>
            <a:fillRect/>
          </a:stretch>
        </p:blipFill>
        <p:spPr bwMode="auto">
          <a:xfrm>
            <a:off x="323850" y="2636838"/>
            <a:ext cx="585152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416550" y="1557338"/>
            <a:ext cx="3419475" cy="6461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Адрес официального сайта: </a:t>
            </a:r>
            <a:r>
              <a:rPr lang="ru-RU" u="sng" dirty="0">
                <a:hlinkClick r:id="rId3"/>
              </a:rPr>
              <a:t>http://26209s006.edusite.ru/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674938"/>
            <a:ext cx="8569325" cy="3451225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/>
              <a:t>Уровни общеобразовательных </a:t>
            </a:r>
            <a:r>
              <a:rPr lang="ru-RU" b="1" dirty="0"/>
              <a:t>программ общего образования: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dirty="0"/>
              <a:t>уровень начального общего образования, срок освоения 4 года;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уровень </a:t>
            </a:r>
            <a:r>
              <a:rPr lang="ru-RU" dirty="0"/>
              <a:t>основного общего образования, срок освоения 5 лет;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уровень </a:t>
            </a:r>
            <a:r>
              <a:rPr lang="ru-RU" dirty="0"/>
              <a:t>среднего общего образования, срок освоения 2 года.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Особенности образовательной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1"/>
          <p:cNvSpPr>
            <a:spLocks noGrp="1"/>
          </p:cNvSpPr>
          <p:nvPr>
            <p:ph idx="1"/>
          </p:nvPr>
        </p:nvSpPr>
        <p:spPr>
          <a:xfrm>
            <a:off x="323850" y="2674938"/>
            <a:ext cx="8569325" cy="3451225"/>
          </a:xfrm>
        </p:spPr>
        <p:txBody>
          <a:bodyPr/>
          <a:lstStyle/>
          <a:p>
            <a:r>
              <a:rPr lang="ru-RU" smtClean="0"/>
              <a:t>Обучение на уровне начального общего образования осуществляется по    </a:t>
            </a:r>
            <a:r>
              <a:rPr lang="ru-RU" b="1" i="1" smtClean="0"/>
              <a:t>образовательной системе  «Школа России».</a:t>
            </a:r>
            <a:r>
              <a:rPr lang="ru-RU" smtClean="0"/>
              <a:t>  </a:t>
            </a:r>
          </a:p>
          <a:p>
            <a:r>
              <a:rPr lang="ru-RU" smtClean="0"/>
              <a:t>Обучение на уровне основного общего образования </a:t>
            </a:r>
          </a:p>
          <a:p>
            <a:pPr lvl="1"/>
            <a:r>
              <a:rPr lang="ru-RU" smtClean="0"/>
              <a:t>в параллели 5-7х классов  в соответствии с требованиями ФГОС ООО;</a:t>
            </a:r>
          </a:p>
          <a:p>
            <a:pPr lvl="1"/>
            <a:r>
              <a:rPr lang="ru-RU" smtClean="0"/>
              <a:t>В параллели 8-9 классов;</a:t>
            </a:r>
          </a:p>
          <a:p>
            <a:r>
              <a:rPr lang="ru-RU" smtClean="0"/>
              <a:t>Обучение на уровне среднего образования. 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Характеристика образовательных программ по уровням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1252538"/>
          </a:xfrm>
        </p:spPr>
        <p:txBody>
          <a:bodyPr/>
          <a:lstStyle/>
          <a:p>
            <a:r>
              <a:rPr lang="ru-RU" sz="3600" b="1" smtClean="0">
                <a:latin typeface="Georgia" pitchFamily="18" charset="0"/>
              </a:rPr>
              <a:t>Приоритетные направления работы школы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>
          <a:xfrm>
            <a:off x="179388" y="2205038"/>
            <a:ext cx="8642350" cy="4392612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Реализация образовательных программ начального общего, основного общего и  среднего общего  образования, введение стандартов второго поколения на уровне начального общего и основного общего образования.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Реализация адаптированных программ начального общего и основного общего образования, учитывающих особенности психофизического развития и индивидуальных возможностей обучающихся с ОВЗ (ЗПР) и УО (интеллектуальными отклонениями).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Осуществление предпрофильной и профильной подготовки обучающихся через расширенное и углубленное содержание образования предметов: математика, биология, обществознание.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Поддержка одаренных детей.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Информатизация системы образования.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Организация и осуществление проектной деятельности.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Воспитание патриотов России, граждан правового демократического государства.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Активное привлечение семьи и родительской общественности к участию в учебно-воспитательном процессе.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Совершенствование педагогического мастерства посредством внедрения инновационных технологий  с целью создания условий личностного развития обучающихся.</a:t>
            </a:r>
          </a:p>
          <a:p>
            <a:pPr marL="457200" indent="-457200">
              <a:lnSpc>
                <a:spcPct val="80000"/>
              </a:lnSpc>
            </a:pPr>
            <a:r>
              <a:rPr lang="ru-RU" sz="1600" smtClean="0">
                <a:latin typeface="Georgia" pitchFamily="18" charset="0"/>
              </a:rPr>
              <a:t>Формирование культуры здорового образа жизни.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HfZiep6wr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2492375"/>
            <a:ext cx="8642350" cy="4105275"/>
          </a:xfrm>
        </p:spPr>
        <p:txBody>
          <a:bodyPr rtlCol="0">
            <a:normAutofit fontScale="550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b="1" dirty="0">
                <a:latin typeface="Georgia" pitchFamily="18" charset="0"/>
              </a:rPr>
              <a:t>Направления деятельности</a:t>
            </a:r>
            <a:r>
              <a:rPr lang="ru-RU" sz="3600" dirty="0">
                <a:latin typeface="Georgia" pitchFamily="18" charset="0"/>
              </a:rPr>
              <a:t>: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психолого-педагогическое сопровождение первоклассников с учетом введения ФГОС в </a:t>
            </a:r>
            <a:r>
              <a:rPr lang="ru-RU" sz="3600" dirty="0">
                <a:latin typeface="Georgia" pitchFamily="18" charset="0"/>
                <a:sym typeface="Symbol"/>
              </a:rPr>
              <a:t></a:t>
            </a:r>
            <a:r>
              <a:rPr lang="ru-RU" sz="3600" dirty="0">
                <a:latin typeface="Georgia" pitchFamily="18" charset="0"/>
              </a:rPr>
              <a:t> начальной школе; 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 smtClean="0">
                <a:latin typeface="Georgia" pitchFamily="18" charset="0"/>
              </a:rPr>
              <a:t>- </a:t>
            </a:r>
            <a:r>
              <a:rPr lang="ru-RU" sz="3600" dirty="0">
                <a:latin typeface="Georgia" pitchFamily="18" charset="0"/>
              </a:rPr>
              <a:t>психологическое сопровождение детей с ОВЗ;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работа с обучающимися, имеющими трудности в обучении;  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работа с обучающимися, имеющими низкую учебную мотивацию;  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психолого-педагогическое сопровождение обучающихся «группы риска»;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психологическое сопровождение участников образовательных отношений в период подготовки  к государственной итоговой аттестации;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работа с педагогическим коллективом;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</a:rPr>
              <a:t>- работа с родителями. </a:t>
            </a:r>
          </a:p>
        </p:txBody>
      </p:sp>
      <p:sp>
        <p:nvSpPr>
          <p:cNvPr id="2765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Организация специализированной (коррекционной) помощи детям, в том числе детям с ограниченными возможностями здоровья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3" name="Picture 7" descr="innovati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888" y="4127500"/>
            <a:ext cx="3384550" cy="2901950"/>
          </a:xfrm>
          <a:prstGeom prst="rect">
            <a:avLst/>
          </a:prstGeom>
          <a:noFill/>
        </p:spPr>
      </p:pic>
      <p:sp>
        <p:nvSpPr>
          <p:cNvPr id="65539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2565400"/>
            <a:ext cx="8569325" cy="3776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200" smtClean="0">
                <a:latin typeface="Georgia" pitchFamily="18" charset="0"/>
              </a:rPr>
              <a:t>МОУ СОШ № 6 г.Буденновска - районная инновационная площадка по теме: «Формирование финансовой грамотности участников образовательного процесса» </a:t>
            </a:r>
          </a:p>
          <a:p>
            <a:pPr>
              <a:lnSpc>
                <a:spcPct val="90000"/>
              </a:lnSpc>
            </a:pPr>
            <a:r>
              <a:rPr lang="ru-RU" sz="2200" smtClean="0">
                <a:latin typeface="Georgia" pitchFamily="18" charset="0"/>
              </a:rPr>
              <a:t>МОУ СОШ № 6 г.Буденновска  - партнер инновационной площадки Дома детского творчества «Интеграция общего и дополнительного образования детей как фактор приоритетного направления в воспитании,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sz="2200" smtClean="0">
                <a:latin typeface="Georgia" pitchFamily="18" charset="0"/>
              </a:rPr>
              <a:t>	творческом развитии и профессиональном </a:t>
            </a:r>
            <a:br>
              <a:rPr lang="ru-RU" sz="2200" smtClean="0">
                <a:latin typeface="Georgia" pitchFamily="18" charset="0"/>
              </a:rPr>
            </a:br>
            <a:r>
              <a:rPr lang="ru-RU" sz="2200" smtClean="0">
                <a:latin typeface="Georgia" pitchFamily="18" charset="0"/>
              </a:rPr>
              <a:t>самоопределении школьников». </a:t>
            </a:r>
          </a:p>
        </p:txBody>
      </p:sp>
      <p:pic>
        <p:nvPicPr>
          <p:cNvPr id="65542" name="Picture 6" descr="innovation (1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BF6"/>
              </a:clrFrom>
              <a:clrTo>
                <a:srgbClr val="F9FB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0"/>
            <a:ext cx="8642350" cy="197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Ug6VmBjCR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2229" name="Picture 5" descr="I17xQMGIQ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545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gbUiMLXAST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>
                <a:latin typeface="Georgia" pitchFamily="18" charset="0"/>
              </a:rPr>
              <a:t>Тема  школы:</a:t>
            </a:r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2060575"/>
            <a:ext cx="8424863" cy="4065588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US" b="1" smtClean="0">
                <a:solidFill>
                  <a:schemeClr val="tx1"/>
                </a:solidFill>
                <a:latin typeface="Georgia" pitchFamily="18" charset="0"/>
              </a:rPr>
              <a:t>	</a:t>
            </a:r>
            <a:r>
              <a:rPr lang="ru-RU" b="1" smtClean="0">
                <a:solidFill>
                  <a:schemeClr val="tx1"/>
                </a:solidFill>
                <a:latin typeface="Georgia" pitchFamily="18" charset="0"/>
              </a:rPr>
              <a:t>«Формирование профессиональных компетенций педагогического коллектива и применение новых педагогических технологий для повышения качества и эффективности образования, развития обучающихся в условиях реализации ФГОС». </a:t>
            </a:r>
          </a:p>
        </p:txBody>
      </p:sp>
      <p:pic>
        <p:nvPicPr>
          <p:cNvPr id="55300" name="Picture 4" descr="Lid5gk4e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4076700"/>
            <a:ext cx="3563937" cy="260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Объект 3"/>
          <p:cNvGraphicFramePr>
            <a:graphicFrameLocks noGrp="1"/>
          </p:cNvGraphicFramePr>
          <p:nvPr>
            <p:ph idx="1"/>
          </p:nvPr>
        </p:nvGraphicFramePr>
        <p:xfrm>
          <a:off x="200025" y="2624138"/>
          <a:ext cx="8743950" cy="3552825"/>
        </p:xfrm>
        <a:graphic>
          <a:graphicData uri="http://schemas.openxmlformats.org/presentationml/2006/ole">
            <p:oleObj spid="_x0000_s16385" r:id="rId3" imgW="8742422" imgH="3554276" progId="Excel.Chart.8">
              <p:embed/>
            </p:oleObj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Численность обучающихся в динамике за 3 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42350" cy="1439863"/>
          </a:xfrm>
        </p:spPr>
        <p:txBody>
          <a:bodyPr/>
          <a:lstStyle/>
          <a:p>
            <a:r>
              <a:rPr lang="ru-RU" sz="3200" b="1" smtClean="0">
                <a:latin typeface="Georgia" pitchFamily="18" charset="0"/>
                <a:cs typeface="Times New Roman" pitchFamily="18" charset="0"/>
              </a:rPr>
              <a:t>Контингент учащихся </a:t>
            </a:r>
            <a:br>
              <a:rPr lang="ru-RU" sz="3200" b="1" smtClean="0">
                <a:latin typeface="Georgia" pitchFamily="18" charset="0"/>
                <a:cs typeface="Times New Roman" pitchFamily="18" charset="0"/>
              </a:rPr>
            </a:br>
            <a:r>
              <a:rPr lang="ru-RU" sz="3200" b="1" smtClean="0">
                <a:latin typeface="Georgia" pitchFamily="18" charset="0"/>
                <a:cs typeface="Times New Roman" pitchFamily="18" charset="0"/>
              </a:rPr>
              <a:t>2016 - 2017 учебного года</a:t>
            </a:r>
            <a:endParaRPr lang="ru-RU" sz="3200" b="1" smtClean="0">
              <a:latin typeface="Georgia" pitchFamily="18" charset="0"/>
            </a:endParaRPr>
          </a:p>
        </p:txBody>
      </p:sp>
      <p:graphicFrame>
        <p:nvGraphicFramePr>
          <p:cNvPr id="17410" name="Диаграмма 5"/>
          <p:cNvGraphicFramePr>
            <a:graphicFrameLocks/>
          </p:cNvGraphicFramePr>
          <p:nvPr/>
        </p:nvGraphicFramePr>
        <p:xfrm>
          <a:off x="179388" y="2276475"/>
          <a:ext cx="8743950" cy="4133850"/>
        </p:xfrm>
        <a:graphic>
          <a:graphicData uri="http://schemas.openxmlformats.org/presentationml/2006/ole">
            <p:oleObj spid="_x0000_s17410" r:id="rId3" imgW="8742422" imgH="413344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642350" cy="1439863"/>
          </a:xfrm>
        </p:spPr>
        <p:txBody>
          <a:bodyPr/>
          <a:lstStyle/>
          <a:p>
            <a:r>
              <a:rPr lang="ru-RU" sz="3200" b="1" smtClean="0">
                <a:latin typeface="Georgia" pitchFamily="18" charset="0"/>
                <a:cs typeface="Times New Roman" pitchFamily="18" charset="0"/>
              </a:rPr>
              <a:t>Контингент учащихся </a:t>
            </a:r>
            <a:br>
              <a:rPr lang="ru-RU" sz="3200" b="1" smtClean="0">
                <a:latin typeface="Georgia" pitchFamily="18" charset="0"/>
                <a:cs typeface="Times New Roman" pitchFamily="18" charset="0"/>
              </a:rPr>
            </a:br>
            <a:r>
              <a:rPr lang="ru-RU" sz="3200" b="1" smtClean="0">
                <a:latin typeface="Georgia" pitchFamily="18" charset="0"/>
                <a:cs typeface="Times New Roman" pitchFamily="18" charset="0"/>
              </a:rPr>
              <a:t>2017 - 2018 учебного года</a:t>
            </a:r>
            <a:endParaRPr lang="ru-RU" sz="3200" b="1" smtClean="0">
              <a:latin typeface="Georgia" pitchFamily="18" charset="0"/>
            </a:endParaRPr>
          </a:p>
        </p:txBody>
      </p:sp>
      <p:graphicFrame>
        <p:nvGraphicFramePr>
          <p:cNvPr id="58371" name="Диаграмма 5"/>
          <p:cNvGraphicFramePr>
            <a:graphicFrameLocks/>
          </p:cNvGraphicFramePr>
          <p:nvPr/>
        </p:nvGraphicFramePr>
        <p:xfrm>
          <a:off x="174625" y="2205038"/>
          <a:ext cx="8566150" cy="4156075"/>
        </p:xfrm>
        <a:graphic>
          <a:graphicData uri="http://schemas.openxmlformats.org/presentationml/2006/ole">
            <p:oleObj spid="_x0000_s58371" name="Диаграмма" r:id="rId3" imgW="8639188" imgH="420043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2674938"/>
            <a:ext cx="8642350" cy="3778250"/>
          </a:xfrm>
        </p:spPr>
        <p:txBody>
          <a:bodyPr rtlCol="0">
            <a:normAutofit fontScale="77500" lnSpcReduction="20000"/>
          </a:bodyPr>
          <a:lstStyle/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b="1" dirty="0" smtClean="0">
                <a:latin typeface="Georgia" pitchFamily="18" charset="0"/>
              </a:rPr>
              <a:t>I </a:t>
            </a:r>
            <a:r>
              <a:rPr lang="ru-RU" b="1" dirty="0">
                <a:latin typeface="Georgia" pitchFamily="18" charset="0"/>
              </a:rPr>
              <a:t>уровень: </a:t>
            </a:r>
            <a:r>
              <a:rPr lang="ru-RU" dirty="0">
                <a:latin typeface="Georgia" pitchFamily="18" charset="0"/>
              </a:rPr>
              <a:t>совокупность деятельности Учредителя, управляющего совета школы, педагогического совета, директора, который решает стратегические задачи функционирования и развития  учреждения. Указания и распоряжения директора школы обязательны для всех участников образовательных отношений.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b="1" dirty="0">
                <a:latin typeface="Georgia" pitchFamily="18" charset="0"/>
              </a:rPr>
              <a:t>II уровень: </a:t>
            </a:r>
            <a:r>
              <a:rPr lang="ru-RU" dirty="0">
                <a:latin typeface="Georgia" pitchFamily="18" charset="0"/>
              </a:rPr>
              <a:t>совокупность действий заместителей директора, социального педагога обеспечивает реализацию стратегических задач оперативными средствами в пределах функциональных обязанностей.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b="1" dirty="0">
                <a:latin typeface="Georgia" pitchFamily="18" charset="0"/>
              </a:rPr>
              <a:t>III уровень: </a:t>
            </a:r>
            <a:r>
              <a:rPr lang="ru-RU" dirty="0">
                <a:latin typeface="Georgia" pitchFamily="18" charset="0"/>
              </a:rPr>
              <a:t>руководители методических объединений, библиотекарь, психолог в пределах своей компетентности обеспечивают оперативные управленческие действия. 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b="1" dirty="0">
                <a:latin typeface="Georgia" pitchFamily="18" charset="0"/>
              </a:rPr>
              <a:t>IV уровень: </a:t>
            </a:r>
            <a:r>
              <a:rPr lang="ru-RU" dirty="0">
                <a:latin typeface="Georgia" pitchFamily="18" charset="0"/>
              </a:rPr>
              <a:t>учителя, классные руководители, которые обеспечивают образовательную деятельность  и развитие педагогического пространства школы. </a:t>
            </a:r>
          </a:p>
        </p:txBody>
      </p:sp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Структура управления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764</Words>
  <Application>Microsoft Office PowerPoint</Application>
  <PresentationFormat>Экран (4:3)</PresentationFormat>
  <Paragraphs>128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6" baseType="lpstr">
      <vt:lpstr>Candara</vt:lpstr>
      <vt:lpstr>Arial</vt:lpstr>
      <vt:lpstr>Symbol</vt:lpstr>
      <vt:lpstr>Calibri</vt:lpstr>
      <vt:lpstr>Georgia</vt:lpstr>
      <vt:lpstr>Times New Roman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Диаграмма Microsoft Excel</vt:lpstr>
      <vt:lpstr>Диаграмма Microsoft Office Excel</vt:lpstr>
      <vt:lpstr>«Визитная карточка школы» </vt:lpstr>
      <vt:lpstr>Слайд 2</vt:lpstr>
      <vt:lpstr>Слайд 3</vt:lpstr>
      <vt:lpstr>Слайд 4</vt:lpstr>
      <vt:lpstr>Тема  школы:</vt:lpstr>
      <vt:lpstr>Численность обучающихся в динамике за 3 года</vt:lpstr>
      <vt:lpstr>Контингент учащихся  2016 - 2017 учебного года</vt:lpstr>
      <vt:lpstr>Контингент учащихся  2017 - 2018 учебного года</vt:lpstr>
      <vt:lpstr>Структура управления</vt:lpstr>
      <vt:lpstr>Органы государственно-общественного управления и самоуправления</vt:lpstr>
      <vt:lpstr>Кадровый состав</vt:lpstr>
      <vt:lpstr>Слайд 12</vt:lpstr>
      <vt:lpstr>Слайд 13</vt:lpstr>
      <vt:lpstr>Повышение квалификации </vt:lpstr>
      <vt:lpstr>Награды:</vt:lpstr>
      <vt:lpstr>Сайт учреждения</vt:lpstr>
      <vt:lpstr>Особенности образовательной деятельности</vt:lpstr>
      <vt:lpstr>Характеристика образовательных программ по уровням образования</vt:lpstr>
      <vt:lpstr>Приоритетные направления работы школы</vt:lpstr>
      <vt:lpstr>Организация специализированной (коррекционной) помощи детям, в том числе детям с ограниченными возможностями здоровья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«Итоги. Реальность. Перспективы»</dc:title>
  <dc:creator>Пользователь Windows</dc:creator>
  <cp:lastModifiedBy>Usser</cp:lastModifiedBy>
  <cp:revision>18</cp:revision>
  <dcterms:created xsi:type="dcterms:W3CDTF">2017-10-25T12:12:51Z</dcterms:created>
  <dcterms:modified xsi:type="dcterms:W3CDTF">2017-11-07T19:50:57Z</dcterms:modified>
</cp:coreProperties>
</file>